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94660"/>
  </p:normalViewPr>
  <p:slideViewPr>
    <p:cSldViewPr>
      <p:cViewPr varScale="1">
        <p:scale>
          <a:sx n="82" d="100"/>
          <a:sy n="82" d="100"/>
        </p:scale>
        <p:origin x="156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a_fenini\Downloads\grafici%202022%20v2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a_fenini\Downloads\grafici%202022%20v2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a_fenini\Downloads\grafici%202022%20v2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a_fenini\Downloads\grafici%202022%20v2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RAJAE\AMMINISTRAZIONE%20TRASPARENTE\grafici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a_fenini\Downloads\grafici%202022%20v2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Ricavi - Bilancio Consuntivo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69A-40DE-B921-C8ECE7944EF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69A-40DE-B921-C8ECE7944EF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69A-40DE-B921-C8ECE7944EF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569A-40DE-B921-C8ECE7944EF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569A-40DE-B921-C8ECE7944EF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569A-40DE-B921-C8ECE7944EF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569A-40DE-B921-C8ECE7944EF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569A-40DE-B921-C8ECE7944EF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569A-40DE-B921-C8ECE7944EF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569A-40DE-B921-C8ECE7944EF7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569A-40DE-B921-C8ECE7944EF7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569A-40DE-B921-C8ECE7944EF7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569A-40DE-B921-C8ECE7944EF7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B-569A-40DE-B921-C8ECE7944EF7}"/>
              </c:ext>
            </c:extLst>
          </c:dPt>
          <c:cat>
            <c:strRef>
              <c:f>'bil 2022'!$B$3:$B$16</c:f>
              <c:strCache>
                <c:ptCount val="14"/>
                <c:pt idx="0">
                  <c:v>DRG</c:v>
                </c:pt>
                <c:pt idx="1">
                  <c:v>Funzioni non tariffate</c:v>
                </c:pt>
                <c:pt idx="2">
                  <c:v>Ambulatoriale</c:v>
                </c:pt>
                <c:pt idx="3">
                  <c:v>Neuropsichiatria</c:v>
                </c:pt>
                <c:pt idx="4">
                  <c:v>Screening</c:v>
                </c:pt>
                <c:pt idx="5">
                  <c:v>Entrate proprie</c:v>
                </c:pt>
                <c:pt idx="6">
                  <c:v>Libera professione (art. 55 CCNL)</c:v>
                </c:pt>
                <c:pt idx="7">
                  <c:v>Psichiatria</c:v>
                </c:pt>
                <c:pt idx="8">
                  <c:v>File F</c:v>
                </c:pt>
                <c:pt idx="9">
                  <c:v>Utilizzi contributi esercizi precedenti</c:v>
                </c:pt>
                <c:pt idx="10">
                  <c:v>Altri contributi da Regione (al netto rettifiche)</c:v>
                </c:pt>
                <c:pt idx="11">
                  <c:v>Altri contributi (al netto rettifiche)</c:v>
                </c:pt>
                <c:pt idx="12">
                  <c:v>Proventi finanziari e straordinari</c:v>
                </c:pt>
                <c:pt idx="13">
                  <c:v>Prestazioni sanitarie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155517978</c:v>
                </c:pt>
                <c:pt idx="1">
                  <c:v>33741454</c:v>
                </c:pt>
                <c:pt idx="2">
                  <c:v>53682622</c:v>
                </c:pt>
                <c:pt idx="3">
                  <c:v>2681526</c:v>
                </c:pt>
                <c:pt idx="4" formatCode="_(* #,##0_);_(* \(#,##0\);_(* &quot;-&quot;_);_(@_)">
                  <c:v>682463</c:v>
                </c:pt>
                <c:pt idx="5">
                  <c:v>24698555</c:v>
                </c:pt>
                <c:pt idx="6">
                  <c:v>29498083</c:v>
                </c:pt>
                <c:pt idx="7">
                  <c:v>2382930</c:v>
                </c:pt>
                <c:pt idx="8">
                  <c:v>130166674</c:v>
                </c:pt>
                <c:pt idx="9">
                  <c:v>22115901</c:v>
                </c:pt>
                <c:pt idx="10">
                  <c:v>44941157</c:v>
                </c:pt>
                <c:pt idx="11">
                  <c:v>50301603</c:v>
                </c:pt>
                <c:pt idx="12">
                  <c:v>7411829</c:v>
                </c:pt>
                <c:pt idx="13">
                  <c:v>31086064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69A-40DE-B921-C8ECE7944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Costi - Bilancio consuntivo 2023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04E-4AAB-91E2-C1AA9AE50A2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04E-4AAB-91E2-C1AA9AE50A2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C04E-4AAB-91E2-C1AA9AE50A2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C04E-4AAB-91E2-C1AA9AE50A2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C04E-4AAB-91E2-C1AA9AE50A2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C04E-4AAB-91E2-C1AA9AE50A2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C04E-4AAB-91E2-C1AA9AE50A2D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C04E-4AAB-91E2-C1AA9AE50A2D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2022'!$C$33:$C$40</c:f>
              <c:numCache>
                <c:formatCode>_(* #,##0_);_(* \(#,##0\);_(* "-"_);_(@_)</c:formatCode>
                <c:ptCount val="8"/>
                <c:pt idx="0">
                  <c:v>216930337</c:v>
                </c:pt>
                <c:pt idx="1">
                  <c:v>14656914</c:v>
                </c:pt>
                <c:pt idx="2">
                  <c:v>24687551</c:v>
                </c:pt>
                <c:pt idx="3">
                  <c:v>328682790</c:v>
                </c:pt>
                <c:pt idx="4">
                  <c:v>2615710</c:v>
                </c:pt>
                <c:pt idx="5">
                  <c:v>10727306</c:v>
                </c:pt>
                <c:pt idx="6">
                  <c:v>51468167</c:v>
                </c:pt>
                <c:pt idx="7">
                  <c:v>554539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04E-4AAB-91E2-C1AA9AE50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/>
              <a:t>Stato Patrimoniale attivo - Bilancio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24B-4F0C-8097-BD75873993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24B-4F0C-8097-BD75873993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24B-4F0C-8097-BD75873993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24B-4F0C-8097-BD75873993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B24B-4F0C-8097-BD758739938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B24B-4F0C-8097-BD758739938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B24B-4F0C-8097-BD758739938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B24B-4F0C-8097-BD758739938E}"/>
              </c:ext>
            </c:extLst>
          </c:dPt>
          <c:cat>
            <c:strRef>
              <c:f>'bil 2022'!$B$105:$B$112</c:f>
              <c:strCache>
                <c:ptCount val="8"/>
                <c:pt idx="0">
                  <c:v>Immobilizzazioni immateriali</c:v>
                </c:pt>
                <c:pt idx="1">
                  <c:v>Immobilizzazioni materiali</c:v>
                </c:pt>
                <c:pt idx="2">
                  <c:v>Immobilizzazioni finanziarie</c:v>
                </c:pt>
                <c:pt idx="3">
                  <c:v>Rimanenze</c:v>
                </c:pt>
                <c:pt idx="4">
                  <c:v>Crediti</c:v>
                </c:pt>
                <c:pt idx="5">
                  <c:v>Disponibilità liquide</c:v>
                </c:pt>
                <c:pt idx="6">
                  <c:v>Ratei e Risconti attivi</c:v>
                </c:pt>
                <c:pt idx="7">
                  <c:v>Conti d'ordine</c:v>
                </c:pt>
              </c:strCache>
            </c:strRef>
          </c:cat>
          <c:val>
            <c:numRef>
              <c:f>'bil 2022'!$C$105:$C$112</c:f>
              <c:numCache>
                <c:formatCode>_(* #,##0.00_);_(* \(#,##0.00\);_(* "-"??_);_(@_)</c:formatCode>
                <c:ptCount val="8"/>
                <c:pt idx="0">
                  <c:v>4387513</c:v>
                </c:pt>
                <c:pt idx="1">
                  <c:v>549807917</c:v>
                </c:pt>
                <c:pt idx="2">
                  <c:v>127922282</c:v>
                </c:pt>
                <c:pt idx="3">
                  <c:v>35093812</c:v>
                </c:pt>
                <c:pt idx="4">
                  <c:v>205057011</c:v>
                </c:pt>
                <c:pt idx="5">
                  <c:v>191665503</c:v>
                </c:pt>
                <c:pt idx="6">
                  <c:v>5476963</c:v>
                </c:pt>
                <c:pt idx="7">
                  <c:v>93278838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24B-4F0C-8097-BD7587399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/>
              <a:t>Stato Patrimoniale passivo - Bilancio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462C-498A-87C4-5297D2C743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462C-498A-87C4-5297D2C743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462C-498A-87C4-5297D2C743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462C-498A-87C4-5297D2C7436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462C-498A-87C4-5297D2C7436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462C-498A-87C4-5297D2C7436B}"/>
              </c:ext>
            </c:extLst>
          </c:dPt>
          <c:cat>
            <c:strRef>
              <c:f>'bil 2022'!$B$76:$B$81</c:f>
              <c:strCache>
                <c:ptCount val="6"/>
                <c:pt idx="0">
                  <c:v>Patrimonio netto</c:v>
                </c:pt>
                <c:pt idx="1">
                  <c:v>Fondi per rischi e oneri</c:v>
                </c:pt>
                <c:pt idx="2">
                  <c:v>Trattamento fine rapporto</c:v>
                </c:pt>
                <c:pt idx="3">
                  <c:v>Debiti</c:v>
                </c:pt>
                <c:pt idx="4">
                  <c:v>Ratei e risconti passivi </c:v>
                </c:pt>
                <c:pt idx="5">
                  <c:v>Conti d'ordine</c:v>
                </c:pt>
              </c:strCache>
            </c:strRef>
          </c:cat>
          <c:val>
            <c:numRef>
              <c:f>'bil 2022'!$C$76:$C$81</c:f>
              <c:numCache>
                <c:formatCode>_(* #,##0.00_);_(* \(#,##0.00\);_(* "-"??_);_(@_)</c:formatCode>
                <c:ptCount val="6"/>
                <c:pt idx="0">
                  <c:v>808267595</c:v>
                </c:pt>
                <c:pt idx="1">
                  <c:v>112277985</c:v>
                </c:pt>
                <c:pt idx="2">
                  <c:v>168372</c:v>
                </c:pt>
                <c:pt idx="3">
                  <c:v>198444413</c:v>
                </c:pt>
                <c:pt idx="4">
                  <c:v>252636</c:v>
                </c:pt>
                <c:pt idx="5">
                  <c:v>93278838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2C-498A-87C4-5297D2C74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 2022'!$D$5</c:f>
              <c:strCache>
                <c:ptCount val="1"/>
                <c:pt idx="0">
                  <c:v>Contributi in conto esercizio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'ce 2022'!$E$5</c:f>
              <c:numCache>
                <c:formatCode>_(* #,##0.00_);_(* \(#,##0.00\);_(* "-"??_);_(@_)</c:formatCode>
                <c:ptCount val="1"/>
                <c:pt idx="0">
                  <c:v>193134.834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1-433F-A786-D3DC5D42C1AC}"/>
            </c:ext>
          </c:extLst>
        </c:ser>
        <c:ser>
          <c:idx val="1"/>
          <c:order val="1"/>
          <c:tx>
            <c:strRef>
              <c:f>'ce 2022'!$D$6</c:f>
              <c:strCache>
                <c:ptCount val="1"/>
                <c:pt idx="0">
                  <c:v>Utilizzo fondi per quote inutilizzate contributi vincolati di esercizi precedenti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'ce 2022'!$E$6</c:f>
              <c:numCache>
                <c:formatCode>_(* #,##0.00_);_(* \(#,##0.00\);_(* "-"??_);_(@_)</c:formatCode>
                <c:ptCount val="1"/>
                <c:pt idx="0">
                  <c:v>19379.756000000001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1-433F-A786-D3DC5D42C1AC}"/>
            </c:ext>
          </c:extLst>
        </c:ser>
        <c:ser>
          <c:idx val="2"/>
          <c:order val="2"/>
          <c:tx>
            <c:strRef>
              <c:f>'ce 2022'!$D$7</c:f>
              <c:strCache>
                <c:ptCount val="1"/>
                <c:pt idx="0">
                  <c:v>Ricavi per prestazioni sanitarie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'ce 2022'!$E$7</c:f>
              <c:numCache>
                <c:formatCode>_(* #,##0.00_);_(* \(#,##0.00\);_(* "-"??_);_(@_)</c:formatCode>
                <c:ptCount val="1"/>
                <c:pt idx="0">
                  <c:v>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F1-433F-A786-D3DC5D42C1AC}"/>
            </c:ext>
          </c:extLst>
        </c:ser>
        <c:ser>
          <c:idx val="3"/>
          <c:order val="3"/>
          <c:tx>
            <c:strRef>
              <c:f>'ce 2022'!$D$8</c:f>
              <c:strCache>
                <c:ptCount val="1"/>
                <c:pt idx="0">
                  <c:v>Concorsi, recuperi e rimborsi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'ce 2022'!$E$8</c:f>
              <c:numCache>
                <c:formatCode>_(* #,##0.00_);_(* \(#,##0.00\);_(* "-"??_);_(@_)</c:formatCode>
                <c:ptCount val="1"/>
                <c:pt idx="0">
                  <c:v>5930.0190000000002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F1-433F-A786-D3DC5D42C1AC}"/>
            </c:ext>
          </c:extLst>
        </c:ser>
        <c:ser>
          <c:idx val="4"/>
          <c:order val="4"/>
          <c:tx>
            <c:strRef>
              <c:f>'ce 2022'!$D$9</c:f>
              <c:strCache>
                <c:ptCount val="1"/>
                <c:pt idx="0">
                  <c:v>Compartecipazione alla spesa per prestazioni sanitarie (ticket)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'ce 2022'!$E$9</c:f>
              <c:numCache>
                <c:formatCode>_(* #,##0.00_);_(* \(#,##0.00\);_(* "-"??_);_(@_)</c:formatCode>
                <c:ptCount val="1"/>
                <c:pt idx="0">
                  <c:v>6162.95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33F-A786-D3DC5D42C1AC}"/>
            </c:ext>
          </c:extLst>
        </c:ser>
        <c:ser>
          <c:idx val="5"/>
          <c:order val="5"/>
          <c:tx>
            <c:strRef>
              <c:f>'ce 2022'!$D$10</c:f>
              <c:strCache>
                <c:ptCount val="1"/>
                <c:pt idx="0">
                  <c:v>Quota contributi in conto capitale imputata nell'esercizio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'ce 2022'!$E$10</c:f>
              <c:numCache>
                <c:formatCode>_(* #,##0.00_);_(* \(#,##0.00\);_(* "-"??_);_(@_)</c:formatCode>
                <c:ptCount val="1"/>
                <c:pt idx="0">
                  <c:v>20680.929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F1-433F-A786-D3DC5D42C1AC}"/>
            </c:ext>
          </c:extLst>
        </c:ser>
        <c:ser>
          <c:idx val="6"/>
          <c:order val="6"/>
          <c:tx>
            <c:strRef>
              <c:f>'ce 2022'!$D$11</c:f>
              <c:strCache>
                <c:ptCount val="1"/>
                <c:pt idx="0">
                  <c:v>Altri ricavi e proventi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'ce 2022'!$E$11</c:f>
              <c:numCache>
                <c:formatCode>_(* #,##0.00_);_(* \(#,##0.00\);_(* "-"??_);_(@_)</c:formatCode>
                <c:ptCount val="1"/>
                <c:pt idx="0">
                  <c:v>4962.2389999999996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F1-433F-A786-D3DC5D42C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1855920"/>
        <c:axId val="821848720"/>
      </c:barChart>
      <c:catAx>
        <c:axId val="821855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21848720"/>
        <c:crosses val="autoZero"/>
        <c:auto val="1"/>
        <c:lblAlgn val="ctr"/>
        <c:lblOffset val="100"/>
        <c:noMultiLvlLbl val="0"/>
      </c:catAx>
      <c:valAx>
        <c:axId val="82184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1855920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 2022'!$D$33</c:f>
              <c:strCache>
                <c:ptCount val="1"/>
                <c:pt idx="0">
                  <c:v>Acquisti di beni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'ce 2022'!$E$33</c:f>
              <c:numCache>
                <c:formatCode>_(* #,##0.00_);_(* \(#,##0.00\);_(* "-"??_);_(@_)</c:formatCode>
                <c:ptCount val="1"/>
                <c:pt idx="0">
                  <c:v>232691.61499999999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0-4C2B-B5F2-693CE45D3139}"/>
            </c:ext>
          </c:extLst>
        </c:ser>
        <c:ser>
          <c:idx val="1"/>
          <c:order val="1"/>
          <c:tx>
            <c:strRef>
              <c:f>'ce 2022'!$D$34</c:f>
              <c:strCache>
                <c:ptCount val="1"/>
                <c:pt idx="0">
                  <c:v>Acquisti di servizi sanitari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'ce 2022'!$E$34</c:f>
              <c:numCache>
                <c:formatCode>_(* #,##0.00_);_(* \(#,##0.00\);_(* "-"??_);_(@_)</c:formatCode>
                <c:ptCount val="1"/>
                <c:pt idx="0">
                  <c:v>53637.394999999997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50-4C2B-B5F2-693CE45D3139}"/>
            </c:ext>
          </c:extLst>
        </c:ser>
        <c:ser>
          <c:idx val="2"/>
          <c:order val="2"/>
          <c:tx>
            <c:strRef>
              <c:f>'ce 2022'!$D$35</c:f>
              <c:strCache>
                <c:ptCount val="1"/>
                <c:pt idx="0">
                  <c:v>Acquisti di servizi non sanitari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'ce 2022'!$E$35</c:f>
              <c:numCache>
                <c:formatCode>_(* #,##0.00_);_(* \(#,##0.00\);_(* "-"??_);_(@_)</c:formatCode>
                <c:ptCount val="1"/>
                <c:pt idx="0">
                  <c:v>52538.171000000002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50-4C2B-B5F2-693CE45D3139}"/>
            </c:ext>
          </c:extLst>
        </c:ser>
        <c:ser>
          <c:idx val="3"/>
          <c:order val="3"/>
          <c:tx>
            <c:strRef>
              <c:f>'ce 2022'!$D$36</c:f>
              <c:strCache>
                <c:ptCount val="1"/>
                <c:pt idx="0">
                  <c:v>Manutenzione e riparazione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'ce 2022'!$E$36</c:f>
              <c:numCache>
                <c:formatCode>_(* #,##0.00_);_(* \(#,##0.00\);_(* "-"??_);_(@_)</c:formatCode>
                <c:ptCount val="1"/>
                <c:pt idx="0">
                  <c:v>15319.34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50-4C2B-B5F2-693CE45D3139}"/>
            </c:ext>
          </c:extLst>
        </c:ser>
        <c:ser>
          <c:idx val="4"/>
          <c:order val="4"/>
          <c:tx>
            <c:strRef>
              <c:f>'ce 2022'!$D$37</c:f>
              <c:strCache>
                <c:ptCount val="1"/>
                <c:pt idx="0">
                  <c:v>Godimento di beni di terzi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'ce 2022'!$E$37</c:f>
              <c:numCache>
                <c:formatCode>_(* #,##0.00_);_(* \(#,##0.00\);_(* "-"??_);_(@_)</c:formatCode>
                <c:ptCount val="1"/>
                <c:pt idx="0">
                  <c:v>3968.2959999999998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50-4C2B-B5F2-693CE45D3139}"/>
            </c:ext>
          </c:extLst>
        </c:ser>
        <c:ser>
          <c:idx val="5"/>
          <c:order val="5"/>
          <c:tx>
            <c:strRef>
              <c:f>'ce 2022'!$D$38</c:f>
              <c:strCache>
                <c:ptCount val="1"/>
                <c:pt idx="0">
                  <c:v>Costi del personale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'ce 2022'!$E$38</c:f>
              <c:numCache>
                <c:formatCode>_(* #,##0.00_);_(* \(#,##0.00\);_(* "-"??_);_(@_)</c:formatCode>
                <c:ptCount val="1"/>
                <c:pt idx="0">
                  <c:v>216930.337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50-4C2B-B5F2-693CE45D3139}"/>
            </c:ext>
          </c:extLst>
        </c:ser>
        <c:ser>
          <c:idx val="6"/>
          <c:order val="6"/>
          <c:tx>
            <c:strRef>
              <c:f>'ce 2022'!$D$39</c:f>
              <c:strCache>
                <c:ptCount val="1"/>
                <c:pt idx="0">
                  <c:v>Oneri diversi di gestione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'ce 2022'!$E$39</c:f>
              <c:numCache>
                <c:formatCode>_(* #,##0.00_);_(* \(#,##0.00\);_(* "-"??_);_(@_)</c:formatCode>
                <c:ptCount val="1"/>
                <c:pt idx="0">
                  <c:v>4496.3789999999999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50-4C2B-B5F2-693CE45D3139}"/>
            </c:ext>
          </c:extLst>
        </c:ser>
        <c:ser>
          <c:idx val="7"/>
          <c:order val="7"/>
          <c:tx>
            <c:strRef>
              <c:f>'ce 2022'!$D$40</c:f>
              <c:strCache>
                <c:ptCount val="1"/>
                <c:pt idx="0">
                  <c:v>Ammortamenti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'ce 2022'!$E$40</c:f>
              <c:numCache>
                <c:formatCode>_(* #,##0.00_);_(* \(#,##0.00\);_(* "-"??_);_(@_)</c:formatCode>
                <c:ptCount val="1"/>
                <c:pt idx="0">
                  <c:v>23296.638999999999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50-4C2B-B5F2-693CE45D3139}"/>
            </c:ext>
          </c:extLst>
        </c:ser>
        <c:ser>
          <c:idx val="8"/>
          <c:order val="8"/>
          <c:tx>
            <c:strRef>
              <c:f>'ce 2022'!$D$41</c:f>
              <c:strCache>
                <c:ptCount val="1"/>
                <c:pt idx="0">
                  <c:v>Accantonamenti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'ce 2022'!$E$41</c:f>
              <c:numCache>
                <c:formatCode>_(* #,##0.00_);_(* \(#,##0.00\);_(* "-"??_);_(@_)</c:formatCode>
                <c:ptCount val="1"/>
                <c:pt idx="0">
                  <c:v>51468.167000000001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50-4C2B-B5F2-693CE45D3139}"/>
            </c:ext>
          </c:extLst>
        </c:ser>
        <c:ser>
          <c:idx val="9"/>
          <c:order val="9"/>
          <c:tx>
            <c:strRef>
              <c:f>'ce 2022'!$D$42</c:f>
              <c:strCache>
                <c:ptCount val="1"/>
                <c:pt idx="0">
                  <c:v>IRAP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'ce 2022'!$E$42</c:f>
              <c:numCache>
                <c:formatCode>_(* #,##0.00_);_(* \(#,##0.00\);_(* "-"??_);_(@_)</c:formatCode>
                <c:ptCount val="1"/>
                <c:pt idx="0">
                  <c:v>17260.589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E50-4C2B-B5F2-693CE45D3139}"/>
            </c:ext>
          </c:extLst>
        </c:ser>
        <c:ser>
          <c:idx val="10"/>
          <c:order val="10"/>
          <c:tx>
            <c:strRef>
              <c:f>'ce 2022'!$D$43</c:f>
              <c:strCache>
                <c:ptCount val="1"/>
                <c:pt idx="0">
                  <c:v>IRES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'ce 2022'!$E$43</c:f>
              <c:numCache>
                <c:formatCode>_(* #,##0.00_);_(* \(#,##0.00\);_(* "-"??_);_(@_)</c:formatCode>
                <c:ptCount val="1"/>
                <c:pt idx="0">
                  <c:v>848.63699999999994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50-4C2B-B5F2-693CE45D3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744448"/>
        <c:axId val="985739040"/>
      </c:barChart>
      <c:catAx>
        <c:axId val="985744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5739040"/>
        <c:crosses val="autoZero"/>
        <c:auto val="1"/>
        <c:lblAlgn val="ctr"/>
        <c:lblOffset val="100"/>
        <c:noMultiLvlLbl val="0"/>
      </c:catAx>
      <c:valAx>
        <c:axId val="98573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8574444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0.2909</cdr:x>
      <cdr:y>0.0098</cdr:y>
    </cdr:from>
    <cdr:to>
      <cdr:x>0.34325</cdr:x>
      <cdr:y>0.2451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8E0D9A55-5191-8BCC-3B0D-2C641EF07017}"/>
            </a:ext>
          </a:extLst>
        </cdr:cNvPr>
        <cdr:cNvSpPr/>
      </cdr:nvSpPr>
      <cdr:spPr>
        <a:xfrm xmlns:a="http://schemas.openxmlformats.org/drawingml/2006/main">
          <a:off x="2191872" y="44824"/>
          <a:ext cx="394447" cy="107576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3">
            <a:shade val="15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26/06/2024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esercizio 2023</a:t>
            </a:r>
          </a:p>
          <a:p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80029637-3E2E-4E6A-A441-95684AA59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46209"/>
              </p:ext>
            </p:extLst>
          </p:nvPr>
        </p:nvGraphicFramePr>
        <p:xfrm>
          <a:off x="347252" y="1219200"/>
          <a:ext cx="798195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D51D2D5E-897E-4357-9F8A-FED9D189DE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06382"/>
              </p:ext>
            </p:extLst>
          </p:nvPr>
        </p:nvGraphicFramePr>
        <p:xfrm>
          <a:off x="347628" y="1218600"/>
          <a:ext cx="7981200" cy="44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BC516AC-FEBA-42D9-A5ED-D3534C41CC5D}"/>
              </a:ext>
            </a:extLst>
          </p:cNvPr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esercizio 2023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AEE842E8-1C2A-4EF1-B19A-BB59BA6B0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429532"/>
              </p:ext>
            </p:extLst>
          </p:nvPr>
        </p:nvGraphicFramePr>
        <p:xfrm>
          <a:off x="161763" y="1268760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50302E6-EE19-4E50-B7AE-EFC93DA2B599}"/>
              </a:ext>
            </a:extLst>
          </p:cNvPr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Stato patrimoniale attivo - Bilancio di esercizio 2023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575010F0-697E-46A7-B6FE-C60F09CAFB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201159"/>
              </p:ext>
            </p:extLst>
          </p:nvPr>
        </p:nvGraphicFramePr>
        <p:xfrm>
          <a:off x="333151" y="1268760"/>
          <a:ext cx="80101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831503-25A6-40CF-8874-07E2781E5D22}"/>
              </a:ext>
            </a:extLst>
          </p:cNvPr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Stato patrimoniale passivo - Bilancio di esercizio 2023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5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831503-25A6-40CF-8874-07E2781E5D22}"/>
              </a:ext>
            </a:extLst>
          </p:cNvPr>
          <p:cNvSpPr txBox="1"/>
          <p:nvPr/>
        </p:nvSpPr>
        <p:spPr>
          <a:xfrm>
            <a:off x="251519" y="332656"/>
            <a:ext cx="799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Bilancio di esercizio 2023 - Ricavi</a:t>
            </a:r>
          </a:p>
          <a:p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F30AFB9-8D6F-15D3-1BDE-CEE9EA274F7C}"/>
              </a:ext>
            </a:extLst>
          </p:cNvPr>
          <p:cNvGraphicFramePr>
            <a:graphicFrameLocks/>
          </p:cNvGraphicFramePr>
          <p:nvPr/>
        </p:nvGraphicFramePr>
        <p:xfrm>
          <a:off x="804582" y="1143000"/>
          <a:ext cx="753483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3">
            <a:extLst>
              <a:ext uri="{FF2B5EF4-FFF2-40B4-BE49-F238E27FC236}">
                <a16:creationId xmlns:a16="http://schemas.microsoft.com/office/drawing/2014/main" id="{78295741-6B75-C389-6C57-883BA5A495C3}"/>
              </a:ext>
            </a:extLst>
          </p:cNvPr>
          <p:cNvSpPr txBox="1"/>
          <p:nvPr/>
        </p:nvSpPr>
        <p:spPr>
          <a:xfrm>
            <a:off x="804582" y="1172992"/>
            <a:ext cx="708212" cy="24204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F7F7F7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900"/>
              <a:t>413.342,00</a:t>
            </a:r>
          </a:p>
        </p:txBody>
      </p:sp>
    </p:spTree>
    <p:extLst>
      <p:ext uri="{BB962C8B-B14F-4D97-AF65-F5344CB8AC3E}">
        <p14:creationId xmlns:p14="http://schemas.microsoft.com/office/powerpoint/2010/main" val="115334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6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831503-25A6-40CF-8874-07E2781E5D22}"/>
              </a:ext>
            </a:extLst>
          </p:cNvPr>
          <p:cNvSpPr txBox="1"/>
          <p:nvPr/>
        </p:nvSpPr>
        <p:spPr>
          <a:xfrm>
            <a:off x="251519" y="332656"/>
            <a:ext cx="799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Bilancio di esercizio 2023 – Costi</a:t>
            </a:r>
          </a:p>
          <a:p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D4415E18-CE67-4488-924D-7F05A61B9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261075"/>
              </p:ext>
            </p:extLst>
          </p:nvPr>
        </p:nvGraphicFramePr>
        <p:xfrm>
          <a:off x="713338" y="1484784"/>
          <a:ext cx="7717323" cy="450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554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73</Words>
  <Application>Microsoft Office PowerPoint</Application>
  <PresentationFormat>Presentazione su schermo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39</cp:revision>
  <dcterms:created xsi:type="dcterms:W3CDTF">2018-06-26T13:58:34Z</dcterms:created>
  <dcterms:modified xsi:type="dcterms:W3CDTF">2024-06-26T08:05:02Z</dcterms:modified>
</cp:coreProperties>
</file>